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0" r:id="rId3"/>
    <p:sldId id="274" r:id="rId4"/>
    <p:sldId id="268" r:id="rId5"/>
    <p:sldId id="269" r:id="rId6"/>
    <p:sldId id="258" r:id="rId7"/>
    <p:sldId id="272" r:id="rId8"/>
    <p:sldId id="270" r:id="rId9"/>
    <p:sldId id="267" r:id="rId10"/>
    <p:sldId id="263" r:id="rId11"/>
    <p:sldId id="271" r:id="rId12"/>
    <p:sldId id="27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ger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2CE"/>
    <a:srgbClr val="10DE5E"/>
    <a:srgbClr val="FF850C"/>
    <a:srgbClr val="0070D0"/>
    <a:srgbClr val="0072D1"/>
    <a:srgbClr val="006BCA"/>
    <a:srgbClr val="006BCD"/>
    <a:srgbClr val="0171D1"/>
    <a:srgbClr val="0B77CE"/>
    <a:srgbClr val="006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704" autoAdjust="0"/>
  </p:normalViewPr>
  <p:slideViewPr>
    <p:cSldViewPr snapToGrid="0" showGuides="1">
      <p:cViewPr varScale="1">
        <p:scale>
          <a:sx n="102" d="100"/>
          <a:sy n="102" d="100"/>
        </p:scale>
        <p:origin x="688" y="72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B4E0-3F18-40C9-A6EE-AB4FCE2E697C}" type="datetimeFigureOut">
              <a:rPr lang="de-DE" smtClean="0"/>
              <a:t>09.03.2026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E2A91-2774-4B54-86E9-C0027387B7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952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C173-FD84-4046-ABCD-A33634E92669}" type="datetimeFigureOut">
              <a:rPr lang="de-DE" smtClean="0"/>
              <a:t>09.03.2026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1D4BD-6CB6-4A17-825D-0C77AEA022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0380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3064714" y="365125"/>
            <a:ext cx="8289085" cy="121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06BCD"/>
                </a:solidFill>
              </a:defRPr>
            </a:lvl1pPr>
          </a:lstStyle>
          <a:p>
            <a:r>
              <a:rPr lang="de-DE" dirty="0"/>
              <a:t>www.bonifatiusschule-goettingen.de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78217" y="1296811"/>
            <a:ext cx="2429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D1"/>
                </a:solidFill>
              </a:defRPr>
            </a:lvl1pPr>
          </a:lstStyle>
          <a:p>
            <a:r>
              <a:rPr lang="de-DE" dirty="0"/>
              <a:t>Oberschule des Bistums Hildesheim</a:t>
            </a:r>
          </a:p>
        </p:txBody>
      </p:sp>
    </p:spTree>
    <p:extLst>
      <p:ext uri="{BB962C8B-B14F-4D97-AF65-F5344CB8AC3E}">
        <p14:creationId xmlns:p14="http://schemas.microsoft.com/office/powerpoint/2010/main" val="19265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4714" y="365126"/>
            <a:ext cx="8289085" cy="116522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Oberschule des Bistums Hildesheim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www.bonifatiusschule-goettingen.de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3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1671145"/>
            <a:ext cx="2628900" cy="450581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671145"/>
            <a:ext cx="7734300" cy="450581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Oberschule des Bistums Hildesheim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www.bonifatiusschule-goettingen.de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2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06BCA"/>
                </a:solidFill>
              </a:defRPr>
            </a:lvl1pPr>
          </a:lstStyle>
          <a:p>
            <a:r>
              <a:rPr lang="de-DE" dirty="0"/>
              <a:t>www.bonifatiusschule-goettingen.de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78217" y="1296811"/>
            <a:ext cx="2429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D1"/>
                </a:solidFill>
              </a:defRPr>
            </a:lvl1pPr>
          </a:lstStyle>
          <a:p>
            <a:r>
              <a:rPr lang="de-DE" dirty="0"/>
              <a:t>Oberschule des Bistums Hildesheim</a:t>
            </a:r>
          </a:p>
        </p:txBody>
      </p:sp>
    </p:spTree>
    <p:extLst>
      <p:ext uri="{BB962C8B-B14F-4D97-AF65-F5344CB8AC3E}">
        <p14:creationId xmlns:p14="http://schemas.microsoft.com/office/powerpoint/2010/main" val="21657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Oberschule des Bistums Hildesheim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www.bonifatiusschule-goettingen.de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6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Oberschule des Bistums Hildesheim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www.bonifatiusschule-goettingen.de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5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2634" y="365126"/>
            <a:ext cx="8272753" cy="116522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Oberschule des Bistums Hildesheim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www.bonifatiusschule-goettingen.de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4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4714" y="365126"/>
            <a:ext cx="8289085" cy="116522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Oberschule des Bistums Hildesheim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www.bonifatiusschule-goettingen.de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Oberschule des Bistums Hildesheim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www.bonifatiusschule-goettingen.de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9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655378"/>
            <a:ext cx="3932237" cy="14267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655378"/>
            <a:ext cx="6172200" cy="42056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3207186"/>
            <a:ext cx="3932237" cy="26618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Oberschule des Bistums Hildesheim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www.bonifatiusschule-goettingen.de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7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655379"/>
            <a:ext cx="3932237" cy="14977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3278131"/>
            <a:ext cx="3932237" cy="2590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Oberschule des Bistums Hildesheim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www.bonifatiusschule-goettingen.de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61334A-7402-4C82-99FD-1B7724CB9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4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19855" y="365125"/>
            <a:ext cx="6118697" cy="121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0467" y="1825625"/>
            <a:ext cx="89980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8217" y="1289475"/>
            <a:ext cx="2429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D1"/>
                </a:solidFill>
              </a:defRPr>
            </a:lvl1pPr>
          </a:lstStyle>
          <a:p>
            <a:r>
              <a:rPr lang="de-DE" dirty="0"/>
              <a:t>Oberschule des Bistums Hildesheim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82109" y="63406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171D1"/>
                </a:solidFill>
              </a:defRPr>
            </a:lvl1pPr>
          </a:lstStyle>
          <a:p>
            <a:r>
              <a:rPr lang="de-DE" dirty="0"/>
              <a:t>www.bonifatiusschule-goettingen.de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2" y="140158"/>
            <a:ext cx="2210883" cy="12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9855" y="365125"/>
            <a:ext cx="7201152" cy="1215985"/>
          </a:xfrm>
        </p:spPr>
        <p:txBody>
          <a:bodyPr/>
          <a:lstStyle/>
          <a:p>
            <a:r>
              <a:rPr lang="de-DE" b="1" i="1" dirty="0">
                <a:solidFill>
                  <a:srgbClr val="0070D0"/>
                </a:solidFill>
              </a:rPr>
              <a:t>Ihre </a:t>
            </a:r>
            <a:r>
              <a:rPr lang="de-DE" b="1" i="1" dirty="0">
                <a:solidFill>
                  <a:srgbClr val="FF850C"/>
                </a:solidFill>
              </a:rPr>
              <a:t>Oberschule</a:t>
            </a:r>
            <a:r>
              <a:rPr lang="de-DE" b="1" i="1" dirty="0">
                <a:solidFill>
                  <a:srgbClr val="0070D0"/>
                </a:solidFill>
              </a:rPr>
              <a:t> im Herzen der Stadt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38" y="1800618"/>
            <a:ext cx="6681499" cy="4351988"/>
          </a:xfrm>
        </p:spPr>
      </p:pic>
    </p:spTree>
    <p:extLst>
      <p:ext uri="{BB962C8B-B14F-4D97-AF65-F5344CB8AC3E}">
        <p14:creationId xmlns:p14="http://schemas.microsoft.com/office/powerpoint/2010/main" val="39636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219189" y="365125"/>
            <a:ext cx="8134610" cy="1215985"/>
          </a:xfrm>
        </p:spPr>
        <p:txBody>
          <a:bodyPr/>
          <a:lstStyle/>
          <a:p>
            <a:pPr>
              <a:tabLst>
                <a:tab pos="360363" algn="l"/>
              </a:tabLst>
            </a:pPr>
            <a:r>
              <a:rPr lang="de-DE" b="1" i="1" dirty="0" err="1">
                <a:solidFill>
                  <a:srgbClr val="0072D1"/>
                </a:solidFill>
              </a:rPr>
              <a:t>Schul</a:t>
            </a:r>
            <a:r>
              <a:rPr lang="de-DE" b="1" i="1" dirty="0">
                <a:solidFill>
                  <a:srgbClr val="0072D1"/>
                </a:solidFill>
              </a:rPr>
              <a:t>(all)tag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6841" y="1825625"/>
            <a:ext cx="9356835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de-DE" sz="3300" i="1" dirty="0">
                <a:solidFill>
                  <a:srgbClr val="0070D0"/>
                </a:solidFill>
                <a:latin typeface="+mj-lt"/>
              </a:rPr>
              <a:t>Klassen 5-7 lernen im </a:t>
            </a: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Nikolaigebäude</a:t>
            </a:r>
          </a:p>
          <a:p>
            <a:pPr>
              <a:lnSpc>
                <a:spcPct val="160000"/>
              </a:lnSpc>
            </a:pP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Unterrichtszeit</a:t>
            </a:r>
            <a:r>
              <a:rPr lang="de-DE" sz="3300" i="1" dirty="0">
                <a:solidFill>
                  <a:srgbClr val="0070D0"/>
                </a:solidFill>
                <a:latin typeface="+mj-lt"/>
              </a:rPr>
              <a:t> von </a:t>
            </a: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7.50</a:t>
            </a:r>
            <a:r>
              <a:rPr lang="de-DE" sz="3300" i="1" dirty="0">
                <a:solidFill>
                  <a:srgbClr val="0070D0"/>
                </a:solidFill>
                <a:latin typeface="+mj-lt"/>
              </a:rPr>
              <a:t> bis </a:t>
            </a: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13.00 Uhr / Jg. 8/9/10 z.T. bis 14.45 Uhr</a:t>
            </a:r>
          </a:p>
          <a:p>
            <a:pPr>
              <a:lnSpc>
                <a:spcPct val="160000"/>
              </a:lnSpc>
            </a:pP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Freiwilliges</a:t>
            </a:r>
            <a:r>
              <a:rPr lang="de-DE" sz="3300" i="1" dirty="0">
                <a:solidFill>
                  <a:srgbClr val="0070D0"/>
                </a:solidFill>
                <a:latin typeface="+mj-lt"/>
              </a:rPr>
              <a:t> Nachmittagsangebot und </a:t>
            </a: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Mittagessen</a:t>
            </a:r>
            <a:r>
              <a:rPr lang="de-DE" sz="3300" i="1" dirty="0">
                <a:solidFill>
                  <a:srgbClr val="0070D0"/>
                </a:solidFill>
                <a:latin typeface="+mj-lt"/>
              </a:rPr>
              <a:t> bis </a:t>
            </a: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15.30 Uhr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   mit Lehrer*innen der Schule und </a:t>
            </a:r>
            <a:r>
              <a:rPr lang="de-DE" sz="3300" b="1" i="1" dirty="0" err="1">
                <a:solidFill>
                  <a:srgbClr val="0070D0"/>
                </a:solidFill>
                <a:latin typeface="+mj-lt"/>
              </a:rPr>
              <a:t>FSJ´ler</a:t>
            </a: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*innen</a:t>
            </a:r>
          </a:p>
          <a:p>
            <a:pPr>
              <a:lnSpc>
                <a:spcPct val="160000"/>
              </a:lnSpc>
            </a:pPr>
            <a:r>
              <a:rPr lang="de-DE" sz="3300" b="1" i="1" dirty="0">
                <a:solidFill>
                  <a:srgbClr val="0070D0"/>
                </a:solidFill>
                <a:latin typeface="+mj-lt"/>
              </a:rPr>
              <a:t>AG Angebot durch Lehrkräfte unserer Schule</a:t>
            </a:r>
            <a:r>
              <a:rPr lang="de-DE" sz="3300" i="1" dirty="0">
                <a:solidFill>
                  <a:srgbClr val="0070D0"/>
                </a:solidFill>
                <a:latin typeface="+mj-lt"/>
              </a:rPr>
              <a:t>:</a:t>
            </a:r>
            <a:endParaRPr lang="de-DE" sz="3300" i="1" dirty="0">
              <a:solidFill>
                <a:srgbClr val="0070D0"/>
              </a:solidFill>
            </a:endParaRPr>
          </a:p>
          <a:p>
            <a:pPr marL="0" indent="0">
              <a:lnSpc>
                <a:spcPct val="120000"/>
              </a:lnSpc>
              <a:buNone/>
              <a:tabLst>
                <a:tab pos="444500" algn="l"/>
              </a:tabLst>
            </a:pPr>
            <a:r>
              <a:rPr lang="de-DE" i="1" dirty="0">
                <a:solidFill>
                  <a:srgbClr val="0070D0"/>
                </a:solidFill>
              </a:rPr>
              <a:t>   Hausaufgabenbetreuung, LRS-Förderung, Englisch, Tanz Sport, Ski, Spiele, Werken,</a:t>
            </a:r>
          </a:p>
          <a:p>
            <a:pPr marL="0" indent="0">
              <a:lnSpc>
                <a:spcPct val="120000"/>
              </a:lnSpc>
              <a:buNone/>
              <a:tabLst>
                <a:tab pos="444500" algn="l"/>
              </a:tabLst>
            </a:pPr>
            <a:r>
              <a:rPr lang="de-DE" i="1" dirty="0">
                <a:solidFill>
                  <a:srgbClr val="0070D0"/>
                </a:solidFill>
              </a:rPr>
              <a:t>   Schwimmen (auch im Sportunterricht der 5. Klasse)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962341" y="642147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z="2000" dirty="0">
                <a:solidFill>
                  <a:srgbClr val="0070D0"/>
                </a:solidFill>
              </a:rPr>
              <a:t>www.bonifatiusschule-goettingen.de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21817" r="13182"/>
          <a:stretch/>
        </p:blipFill>
        <p:spPr>
          <a:xfrm>
            <a:off x="9701374" y="1650040"/>
            <a:ext cx="2490456" cy="157278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74" y="3231150"/>
            <a:ext cx="2492502" cy="165128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74" y="0"/>
            <a:ext cx="2490626" cy="16500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r="6149"/>
          <a:stretch/>
        </p:blipFill>
        <p:spPr>
          <a:xfrm>
            <a:off x="9701374" y="4790541"/>
            <a:ext cx="2490456" cy="20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2341" y="6421479"/>
            <a:ext cx="4114800" cy="365125"/>
          </a:xfrm>
        </p:spPr>
        <p:txBody>
          <a:bodyPr/>
          <a:lstStyle/>
          <a:p>
            <a:r>
              <a:rPr lang="de-DE" dirty="0"/>
              <a:t>www.bonifatiusschule-goettingen.de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46841" y="1825625"/>
            <a:ext cx="9356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3900" i="1" dirty="0">
              <a:solidFill>
                <a:srgbClr val="0072D1"/>
              </a:solidFill>
            </a:endParaRPr>
          </a:p>
          <a:p>
            <a:pPr marL="0" indent="0" algn="ctr">
              <a:buNone/>
            </a:pPr>
            <a:r>
              <a:rPr lang="de-DE" sz="4000" b="1" i="1" dirty="0">
                <a:solidFill>
                  <a:srgbClr val="0072D1"/>
                </a:solidFill>
              </a:rPr>
              <a:t>Tag der offenen Tür in der Boni II, Nikolaistr. 1a / Ecke Bürgerstr.:</a:t>
            </a:r>
          </a:p>
          <a:p>
            <a:pPr marL="0" indent="0" algn="ctr">
              <a:buNone/>
            </a:pPr>
            <a:endParaRPr lang="de-DE" sz="2000" i="1" dirty="0">
              <a:solidFill>
                <a:srgbClr val="0072D1"/>
              </a:solidFill>
            </a:endParaRPr>
          </a:p>
          <a:p>
            <a:pPr marL="0" indent="0" algn="ctr">
              <a:buNone/>
            </a:pPr>
            <a:r>
              <a:rPr lang="de-DE" sz="3900" i="1" dirty="0">
                <a:solidFill>
                  <a:srgbClr val="0072D1"/>
                </a:solidFill>
              </a:rPr>
              <a:t>19. März 2026</a:t>
            </a:r>
          </a:p>
          <a:p>
            <a:pPr marL="0" indent="0" algn="ctr">
              <a:buNone/>
            </a:pPr>
            <a:r>
              <a:rPr lang="de-DE" sz="3900" i="1" dirty="0">
                <a:solidFill>
                  <a:srgbClr val="0072D1"/>
                </a:solidFill>
              </a:rPr>
              <a:t> 15.30 – 17.30 Uhr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sz="8000" b="1" i="1" dirty="0">
              <a:solidFill>
                <a:srgbClr val="0072D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b="11006"/>
          <a:stretch/>
        </p:blipFill>
        <p:spPr>
          <a:xfrm>
            <a:off x="9698477" y="0"/>
            <a:ext cx="2493522" cy="1371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" t="-673" r="1646" b="9806"/>
          <a:stretch/>
        </p:blipFill>
        <p:spPr>
          <a:xfrm>
            <a:off x="9698477" y="4945798"/>
            <a:ext cx="2493523" cy="191392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9" t="5776" r="10184" b="14436"/>
          <a:stretch/>
        </p:blipFill>
        <p:spPr>
          <a:xfrm>
            <a:off x="9698476" y="1361886"/>
            <a:ext cx="2493523" cy="20081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2" t="31912" r="28053" b="25473"/>
          <a:stretch/>
        </p:blipFill>
        <p:spPr>
          <a:xfrm>
            <a:off x="9698476" y="3370054"/>
            <a:ext cx="2493523" cy="1575744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219189" y="365125"/>
            <a:ext cx="8134610" cy="1215985"/>
          </a:xfrm>
        </p:spPr>
        <p:txBody>
          <a:bodyPr/>
          <a:lstStyle/>
          <a:p>
            <a:pPr>
              <a:tabLst>
                <a:tab pos="360363" algn="l"/>
              </a:tabLst>
            </a:pPr>
            <a:r>
              <a:rPr lang="de-DE" b="1" i="1" dirty="0">
                <a:solidFill>
                  <a:srgbClr val="0072D1"/>
                </a:solidFill>
              </a:rPr>
              <a:t>	Info – Termine </a:t>
            </a:r>
          </a:p>
        </p:txBody>
      </p:sp>
    </p:spTree>
    <p:extLst>
      <p:ext uri="{BB962C8B-B14F-4D97-AF65-F5344CB8AC3E}">
        <p14:creationId xmlns:p14="http://schemas.microsoft.com/office/powerpoint/2010/main" val="13507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2341" y="6421479"/>
            <a:ext cx="4114800" cy="365125"/>
          </a:xfrm>
        </p:spPr>
        <p:txBody>
          <a:bodyPr/>
          <a:lstStyle/>
          <a:p>
            <a:r>
              <a:rPr lang="de-DE" dirty="0"/>
              <a:t>www.bonifatiusschule-goettingen.de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46841" y="1825625"/>
            <a:ext cx="9356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3600" b="1" i="1" dirty="0">
                <a:solidFill>
                  <a:srgbClr val="0172CE"/>
                </a:solidFill>
              </a:rPr>
              <a:t>Offizielle Anmeldetermine: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sz="3600" b="1" i="1" dirty="0">
              <a:solidFill>
                <a:srgbClr val="0172CE"/>
              </a:solidFill>
            </a:endParaRPr>
          </a:p>
          <a:p>
            <a:pPr lvl="2"/>
            <a:r>
              <a:rPr lang="de-DE" sz="3000" dirty="0">
                <a:solidFill>
                  <a:srgbClr val="0172CE"/>
                </a:solidFill>
              </a:rPr>
              <a:t>Die., 05. Mai 2026 von 7.00 bis 17.00 Uhr</a:t>
            </a:r>
          </a:p>
          <a:p>
            <a:pPr lvl="2"/>
            <a:r>
              <a:rPr lang="de-DE" sz="3000" dirty="0">
                <a:solidFill>
                  <a:srgbClr val="0172CE"/>
                </a:solidFill>
              </a:rPr>
              <a:t>Mi.,   06. Mai 2026 von 7.00 bis 14.00 Uhr</a:t>
            </a:r>
            <a:endParaRPr lang="de-DE" sz="1900" i="1" dirty="0">
              <a:solidFill>
                <a:srgbClr val="0172CE"/>
              </a:solidFill>
            </a:endParaRPr>
          </a:p>
          <a:p>
            <a:pPr marL="0" indent="0" algn="ctr">
              <a:buNone/>
            </a:pPr>
            <a:r>
              <a:rPr lang="de-DE" sz="3600" b="1" i="1" dirty="0">
                <a:solidFill>
                  <a:srgbClr val="0172CE"/>
                </a:solidFill>
              </a:rPr>
              <a:t>Außerdem:</a:t>
            </a:r>
          </a:p>
          <a:p>
            <a:pPr marL="0" indent="0" algn="ctr">
              <a:buNone/>
            </a:pPr>
            <a:r>
              <a:rPr lang="de-DE" sz="3600" i="1" dirty="0">
                <a:solidFill>
                  <a:srgbClr val="0172CE"/>
                </a:solidFill>
              </a:rPr>
              <a:t>zu den Bürozeiten im </a:t>
            </a:r>
            <a:r>
              <a:rPr lang="de-DE" sz="3600" i="1" dirty="0" err="1">
                <a:solidFill>
                  <a:srgbClr val="0172CE"/>
                </a:solidFill>
              </a:rPr>
              <a:t>Nikogeb</a:t>
            </a:r>
            <a:r>
              <a:rPr lang="de-DE" sz="3600" i="1" dirty="0">
                <a:solidFill>
                  <a:srgbClr val="0172CE"/>
                </a:solidFill>
              </a:rPr>
              <a:t>./</a:t>
            </a:r>
          </a:p>
          <a:p>
            <a:pPr marL="0" indent="0" algn="ctr">
              <a:buNone/>
            </a:pPr>
            <a:r>
              <a:rPr lang="de-DE" sz="3600" i="1" dirty="0">
                <a:solidFill>
                  <a:srgbClr val="0172CE"/>
                </a:solidFill>
              </a:rPr>
              <a:t>Anmeldeunterlagen s. Homepage/</a:t>
            </a:r>
          </a:p>
          <a:p>
            <a:pPr marL="0" indent="0" algn="ctr">
              <a:buNone/>
            </a:pPr>
            <a:r>
              <a:rPr lang="de-DE" sz="2400" dirty="0">
                <a:solidFill>
                  <a:srgbClr val="0172CE"/>
                </a:solidFill>
              </a:rPr>
              <a:t>Neue Emailadresse: info@goeschule.de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sz="8000" i="1" dirty="0">
              <a:solidFill>
                <a:schemeClr val="accent5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e-DE" sz="8000" i="1" dirty="0">
              <a:solidFill>
                <a:schemeClr val="accent5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7" b="11006"/>
          <a:stretch/>
        </p:blipFill>
        <p:spPr>
          <a:xfrm>
            <a:off x="9698477" y="0"/>
            <a:ext cx="2493522" cy="13716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" t="-673" r="1646" b="9806"/>
          <a:stretch/>
        </p:blipFill>
        <p:spPr>
          <a:xfrm>
            <a:off x="9698477" y="4945798"/>
            <a:ext cx="2493523" cy="191392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9" t="5776" r="10184" b="14436"/>
          <a:stretch/>
        </p:blipFill>
        <p:spPr>
          <a:xfrm>
            <a:off x="9698476" y="1361886"/>
            <a:ext cx="2493523" cy="20081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2" t="31912" r="28053" b="25473"/>
          <a:stretch/>
        </p:blipFill>
        <p:spPr>
          <a:xfrm>
            <a:off x="9698476" y="3370054"/>
            <a:ext cx="2493523" cy="1575744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219189" y="365125"/>
            <a:ext cx="8134610" cy="1215985"/>
          </a:xfrm>
        </p:spPr>
        <p:txBody>
          <a:bodyPr/>
          <a:lstStyle/>
          <a:p>
            <a:pPr>
              <a:tabLst>
                <a:tab pos="360363" algn="l"/>
              </a:tabLst>
            </a:pPr>
            <a:r>
              <a:rPr lang="de-DE" b="1" i="1" dirty="0">
                <a:solidFill>
                  <a:srgbClr val="0072D1"/>
                </a:solidFill>
              </a:rPr>
              <a:t>		 Anmeldung</a:t>
            </a:r>
          </a:p>
        </p:txBody>
      </p:sp>
    </p:spTree>
    <p:extLst>
      <p:ext uri="{BB962C8B-B14F-4D97-AF65-F5344CB8AC3E}">
        <p14:creationId xmlns:p14="http://schemas.microsoft.com/office/powerpoint/2010/main" val="9649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8959" y="1825625"/>
            <a:ext cx="900211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de-DE" i="1" dirty="0">
              <a:solidFill>
                <a:srgbClr val="0172CE"/>
              </a:solidFill>
            </a:endParaRPr>
          </a:p>
          <a:p>
            <a:pPr marL="0" indent="0" algn="ctr">
              <a:buNone/>
            </a:pPr>
            <a:r>
              <a:rPr lang="de-DE" sz="5200" b="1" i="1" dirty="0">
                <a:solidFill>
                  <a:srgbClr val="0172CE"/>
                </a:solidFill>
              </a:rPr>
              <a:t>Weil du so wertvoll bist...</a:t>
            </a:r>
            <a:endParaRPr lang="de-DE" sz="5200" i="1" dirty="0">
              <a:solidFill>
                <a:srgbClr val="0172CE"/>
              </a:solidFill>
            </a:endParaRPr>
          </a:p>
          <a:p>
            <a:pPr marL="0" indent="0" algn="ctr">
              <a:buNone/>
            </a:pPr>
            <a:r>
              <a:rPr lang="de-DE" i="1" dirty="0">
                <a:solidFill>
                  <a:srgbClr val="0172CE"/>
                </a:solidFill>
              </a:rPr>
              <a:t>(nach Jesaja 43,4)</a:t>
            </a:r>
          </a:p>
          <a:p>
            <a:pPr marL="0" indent="0">
              <a:buNone/>
            </a:pPr>
            <a:endParaRPr lang="de-DE" i="1" dirty="0">
              <a:solidFill>
                <a:srgbClr val="0172CE"/>
              </a:solidFill>
            </a:endParaRPr>
          </a:p>
          <a:p>
            <a:pPr marL="0" indent="0">
              <a:buNone/>
            </a:pPr>
            <a:r>
              <a:rPr lang="de-DE" i="1" dirty="0">
                <a:solidFill>
                  <a:srgbClr val="0172CE"/>
                </a:solidFill>
              </a:rPr>
              <a:t>	NEHMEN WIR DICH ERNST</a:t>
            </a:r>
          </a:p>
          <a:p>
            <a:pPr marL="0" indent="0">
              <a:buNone/>
            </a:pPr>
            <a:r>
              <a:rPr lang="de-DE" i="1" dirty="0">
                <a:solidFill>
                  <a:srgbClr val="0172CE"/>
                </a:solidFill>
              </a:rPr>
              <a:t>		      LASSEN WIR DIR ZEIT</a:t>
            </a:r>
          </a:p>
          <a:p>
            <a:pPr marL="0" indent="0">
              <a:buNone/>
            </a:pPr>
            <a:r>
              <a:rPr lang="de-DE" i="1" dirty="0">
                <a:solidFill>
                  <a:srgbClr val="0172CE"/>
                </a:solidFill>
              </a:rPr>
              <a:t>			SETZEN WIR AUF DEINE STÄRKEN</a:t>
            </a:r>
          </a:p>
          <a:p>
            <a:pPr marL="0" indent="0">
              <a:buNone/>
            </a:pPr>
            <a:r>
              <a:rPr lang="de-DE" i="1" dirty="0">
                <a:solidFill>
                  <a:srgbClr val="0172CE"/>
                </a:solidFill>
              </a:rPr>
              <a:t>				GEBEN WIR DIR ORIENTIERUNG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2341" y="6421479"/>
            <a:ext cx="4114800" cy="365125"/>
          </a:xfrm>
        </p:spPr>
        <p:txBody>
          <a:bodyPr/>
          <a:lstStyle/>
          <a:p>
            <a:r>
              <a:rPr lang="de-DE" dirty="0"/>
              <a:t>www.bonifatiusschule-goettingen.de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19189" y="365124"/>
            <a:ext cx="6121880" cy="121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60363" algn="l"/>
              </a:tabLst>
            </a:pPr>
            <a:r>
              <a:rPr lang="de-DE" b="1" i="1" dirty="0">
                <a:solidFill>
                  <a:srgbClr val="0070C0"/>
                </a:solidFill>
              </a:rPr>
              <a:t>Unser Leitbild</a:t>
            </a:r>
            <a:endParaRPr lang="de-DE" b="1" i="1" dirty="0">
              <a:solidFill>
                <a:srgbClr val="0072D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15995"/>
          <a:stretch/>
        </p:blipFill>
        <p:spPr>
          <a:xfrm>
            <a:off x="9703676" y="1946233"/>
            <a:ext cx="2488324" cy="301909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76" y="0"/>
            <a:ext cx="2488324" cy="18662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42" y="1866243"/>
            <a:ext cx="2483257" cy="33417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77" y="5207943"/>
            <a:ext cx="2488324" cy="16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8959" y="1825625"/>
            <a:ext cx="9002110" cy="4351338"/>
          </a:xfrm>
        </p:spPr>
        <p:txBody>
          <a:bodyPr/>
          <a:lstStyle/>
          <a:p>
            <a:pPr marL="0" indent="0" algn="ctr">
              <a:buNone/>
            </a:pPr>
            <a:endParaRPr lang="de-DE" i="1" dirty="0">
              <a:solidFill>
                <a:srgbClr val="0072D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i="1" dirty="0">
                <a:solidFill>
                  <a:srgbClr val="0072D1"/>
                </a:solidFill>
              </a:rPr>
              <a:t>„An der Oberschule sollen die Schülerinnen und Schüler die Qualifikationen erwerben, mit denen sie ihren Bildungsweg berufs-, aber auch studienbezogen fortsetzen können.“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2341" y="6421479"/>
            <a:ext cx="4114800" cy="365125"/>
          </a:xfrm>
        </p:spPr>
        <p:txBody>
          <a:bodyPr/>
          <a:lstStyle/>
          <a:p>
            <a:r>
              <a:rPr lang="de-DE" dirty="0"/>
              <a:t>www.bonifatiusschule-goettingen.de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19189" y="365124"/>
            <a:ext cx="6121880" cy="121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360363" algn="l"/>
              </a:tabLst>
            </a:pPr>
            <a:r>
              <a:rPr lang="de-DE" b="1" i="1" dirty="0">
                <a:solidFill>
                  <a:srgbClr val="0072D1"/>
                </a:solidFill>
              </a:rPr>
              <a:t>Ziel der Oberschule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76" y="0"/>
            <a:ext cx="2488324" cy="194689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76" y="4965329"/>
            <a:ext cx="2488324" cy="190665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b="15995"/>
          <a:stretch/>
        </p:blipFill>
        <p:spPr>
          <a:xfrm>
            <a:off x="9703676" y="1946233"/>
            <a:ext cx="2488324" cy="301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9855" y="365125"/>
            <a:ext cx="8133944" cy="1215985"/>
          </a:xfrm>
        </p:spPr>
        <p:txBody>
          <a:bodyPr/>
          <a:lstStyle/>
          <a:p>
            <a:r>
              <a:rPr lang="de-DE" b="1" i="1" dirty="0">
                <a:solidFill>
                  <a:srgbClr val="0070D0"/>
                </a:solidFill>
              </a:rPr>
              <a:t>Vorteile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842" y="1825625"/>
            <a:ext cx="934895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de-DE" sz="2400" i="1" dirty="0">
              <a:solidFill>
                <a:srgbClr val="0070D0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Einführungsphase</a:t>
            </a:r>
          </a:p>
          <a:p>
            <a:pPr>
              <a:lnSpc>
                <a:spcPct val="10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Gemeinsames Lernen</a:t>
            </a:r>
          </a:p>
          <a:p>
            <a:pPr>
              <a:lnSpc>
                <a:spcPct val="10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Kinder haben mehr Zeit zur Entwicklung</a:t>
            </a:r>
          </a:p>
          <a:p>
            <a:pPr>
              <a:lnSpc>
                <a:spcPct val="10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Differenzierte Lernangebote</a:t>
            </a:r>
          </a:p>
          <a:p>
            <a:pPr lvl="0">
              <a:lnSpc>
                <a:spcPct val="10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Beratung und Hilfestellung durch Einsatz von Sozialpädagogen</a:t>
            </a:r>
          </a:p>
          <a:p>
            <a:pPr lvl="0">
              <a:lnSpc>
                <a:spcPct val="10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Alle Sekundarabschlüsse und Übergänge möglich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2341" y="6421479"/>
            <a:ext cx="4114800" cy="365125"/>
          </a:xfrm>
        </p:spPr>
        <p:txBody>
          <a:bodyPr/>
          <a:lstStyle/>
          <a:p>
            <a:r>
              <a:rPr lang="de-DE" dirty="0"/>
              <a:t>www.bonifatiusschule-goettingen.de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2"/>
          <a:stretch/>
        </p:blipFill>
        <p:spPr>
          <a:xfrm>
            <a:off x="9695794" y="0"/>
            <a:ext cx="2496205" cy="208893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76" y="2061341"/>
            <a:ext cx="2490952" cy="18682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85" r="16253" b="40585"/>
          <a:stretch/>
        </p:blipFill>
        <p:spPr>
          <a:xfrm>
            <a:off x="9703676" y="5467322"/>
            <a:ext cx="2488324" cy="139067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3" y="3816294"/>
            <a:ext cx="2496205" cy="16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9855" y="365125"/>
            <a:ext cx="6113331" cy="1215985"/>
          </a:xfrm>
        </p:spPr>
        <p:txBody>
          <a:bodyPr/>
          <a:lstStyle/>
          <a:p>
            <a:r>
              <a:rPr lang="de-DE" b="1" i="1" dirty="0">
                <a:solidFill>
                  <a:srgbClr val="0070D0"/>
                </a:solidFill>
              </a:rPr>
              <a:t>Organisationsformen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2341" y="6421479"/>
            <a:ext cx="4114800" cy="365125"/>
          </a:xfrm>
        </p:spPr>
        <p:txBody>
          <a:bodyPr/>
          <a:lstStyle/>
          <a:p>
            <a:r>
              <a:rPr lang="de-DE" dirty="0"/>
              <a:t>www.bonifatiusschule-goettingen.de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99241" y="1978025"/>
            <a:ext cx="9356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i="1" dirty="0">
              <a:solidFill>
                <a:srgbClr val="0072D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09" y="0"/>
            <a:ext cx="2489290" cy="16732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76" y="1673225"/>
            <a:ext cx="2488322" cy="165329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76" y="3326523"/>
            <a:ext cx="2481096" cy="172369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09" y="5050221"/>
            <a:ext cx="2489292" cy="1807780"/>
          </a:xfrm>
          <a:prstGeom prst="rect">
            <a:avLst/>
          </a:prstGeom>
        </p:spPr>
      </p:pic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38959" y="1825625"/>
            <a:ext cx="8994227" cy="4351338"/>
          </a:xfrm>
        </p:spPr>
        <p:txBody>
          <a:bodyPr/>
          <a:lstStyle/>
          <a:p>
            <a:pPr marL="0" indent="0" algn="ctr">
              <a:buNone/>
            </a:pPr>
            <a:endParaRPr lang="de-DE" i="1" dirty="0">
              <a:solidFill>
                <a:srgbClr val="0072D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i="1" dirty="0">
                <a:solidFill>
                  <a:srgbClr val="0072D1"/>
                </a:solidFill>
              </a:rPr>
              <a:t>Die Bonifatiusschule II umfasst als Schule des Sekundarbereichs I die Schuljahrgänge 5 – 10.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i="1" dirty="0">
                <a:solidFill>
                  <a:srgbClr val="0072D1"/>
                </a:solidFill>
              </a:rPr>
              <a:t>Der Unterricht  an der Boni II wird jahrgangsbezogen erteilt.</a:t>
            </a:r>
          </a:p>
        </p:txBody>
      </p:sp>
    </p:spTree>
    <p:extLst>
      <p:ext uri="{BB962C8B-B14F-4D97-AF65-F5344CB8AC3E}">
        <p14:creationId xmlns:p14="http://schemas.microsoft.com/office/powerpoint/2010/main" val="226407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1905226" y="5699463"/>
            <a:ext cx="6480000" cy="457200"/>
            <a:chOff x="1905226" y="5699463"/>
            <a:chExt cx="6480000" cy="457200"/>
          </a:xfrm>
        </p:grpSpPr>
        <p:sp>
          <p:nvSpPr>
            <p:cNvPr id="7" name="Abgerundetes Rechteck 6"/>
            <p:cNvSpPr/>
            <p:nvPr/>
          </p:nvSpPr>
          <p:spPr>
            <a:xfrm>
              <a:off x="1905226" y="5699463"/>
              <a:ext cx="6480000" cy="457200"/>
            </a:xfrm>
            <a:prstGeom prst="roundRect">
              <a:avLst/>
            </a:prstGeom>
            <a:solidFill>
              <a:srgbClr val="0071CE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Gemeinsames Lernen im Klassenverband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2011882" y="5737563"/>
              <a:ext cx="598715" cy="381000"/>
            </a:xfrm>
            <a:prstGeom prst="ellipse">
              <a:avLst/>
            </a:prstGeom>
            <a:solidFill>
              <a:srgbClr val="FF850C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905228" y="3141323"/>
            <a:ext cx="6480000" cy="457200"/>
            <a:chOff x="1905228" y="3141323"/>
            <a:chExt cx="6480000" cy="457200"/>
          </a:xfrm>
        </p:grpSpPr>
        <p:sp>
          <p:nvSpPr>
            <p:cNvPr id="9" name="Abgerundetes Rechteck 8"/>
            <p:cNvSpPr/>
            <p:nvPr/>
          </p:nvSpPr>
          <p:spPr>
            <a:xfrm>
              <a:off x="1905228" y="3141323"/>
              <a:ext cx="6480000" cy="457200"/>
            </a:xfrm>
            <a:prstGeom prst="roundRect">
              <a:avLst/>
            </a:prstGeom>
            <a:solidFill>
              <a:srgbClr val="0071CE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Bewerbungstraining – Schulendtage in Jg.9 od. 10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2011882" y="3179423"/>
              <a:ext cx="598715" cy="381000"/>
            </a:xfrm>
            <a:prstGeom prst="ellipse">
              <a:avLst/>
            </a:prstGeom>
            <a:solidFill>
              <a:srgbClr val="FF850C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1905227" y="3652951"/>
            <a:ext cx="6479999" cy="473528"/>
            <a:chOff x="1905227" y="3652951"/>
            <a:chExt cx="6479999" cy="473528"/>
          </a:xfrm>
        </p:grpSpPr>
        <p:sp>
          <p:nvSpPr>
            <p:cNvPr id="10" name="Abgerundetes Rechteck 9"/>
            <p:cNvSpPr/>
            <p:nvPr/>
          </p:nvSpPr>
          <p:spPr>
            <a:xfrm>
              <a:off x="1905227" y="3652951"/>
              <a:ext cx="6479999" cy="473528"/>
            </a:xfrm>
            <a:prstGeom prst="roundRect">
              <a:avLst/>
            </a:prstGeom>
            <a:solidFill>
              <a:srgbClr val="0071CE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   3-wö. Betriebspraktikum/Kursdifferenz. in Chemie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2011883" y="3691051"/>
              <a:ext cx="609602" cy="381000"/>
            </a:xfrm>
            <a:prstGeom prst="ellipse">
              <a:avLst/>
            </a:prstGeom>
            <a:solidFill>
              <a:srgbClr val="FF850C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905228" y="4164579"/>
            <a:ext cx="6479998" cy="457200"/>
            <a:chOff x="1905228" y="4164579"/>
            <a:chExt cx="6479998" cy="457200"/>
          </a:xfrm>
        </p:grpSpPr>
        <p:sp>
          <p:nvSpPr>
            <p:cNvPr id="11" name="Abgerundetes Rechteck 10"/>
            <p:cNvSpPr/>
            <p:nvPr/>
          </p:nvSpPr>
          <p:spPr>
            <a:xfrm>
              <a:off x="1905228" y="4164579"/>
              <a:ext cx="6479998" cy="457200"/>
            </a:xfrm>
            <a:prstGeom prst="roundRect">
              <a:avLst/>
            </a:prstGeom>
            <a:solidFill>
              <a:srgbClr val="0071CE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Berufsorientierung/BO-Tag/Kursdifferenzierung in Deutsch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2011883" y="4202679"/>
              <a:ext cx="604158" cy="381000"/>
            </a:xfrm>
            <a:prstGeom prst="ellipse">
              <a:avLst/>
            </a:prstGeom>
            <a:solidFill>
              <a:srgbClr val="FF850C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905228" y="4676207"/>
            <a:ext cx="6479998" cy="457200"/>
            <a:chOff x="1905228" y="4676207"/>
            <a:chExt cx="6479998" cy="457200"/>
          </a:xfrm>
        </p:grpSpPr>
        <p:sp>
          <p:nvSpPr>
            <p:cNvPr id="12" name="Abgerundetes Rechteck 11"/>
            <p:cNvSpPr/>
            <p:nvPr/>
          </p:nvSpPr>
          <p:spPr>
            <a:xfrm>
              <a:off x="1905228" y="4676207"/>
              <a:ext cx="6479998" cy="457200"/>
            </a:xfrm>
            <a:prstGeom prst="roundRect">
              <a:avLst/>
            </a:prstGeom>
            <a:solidFill>
              <a:srgbClr val="0071CE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Differenzierungsmodelle in Englisch und Mathematik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2011882" y="4714307"/>
              <a:ext cx="598715" cy="381000"/>
            </a:xfrm>
            <a:prstGeom prst="ellipse">
              <a:avLst/>
            </a:prstGeom>
            <a:solidFill>
              <a:srgbClr val="FF850C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1905228" y="5187835"/>
            <a:ext cx="6479998" cy="457200"/>
            <a:chOff x="1905228" y="5187835"/>
            <a:chExt cx="6479998" cy="457200"/>
          </a:xfrm>
        </p:grpSpPr>
        <p:sp>
          <p:nvSpPr>
            <p:cNvPr id="13" name="Abgerundetes Rechteck 12"/>
            <p:cNvSpPr/>
            <p:nvPr/>
          </p:nvSpPr>
          <p:spPr>
            <a:xfrm>
              <a:off x="1905228" y="5187835"/>
              <a:ext cx="6479998" cy="457200"/>
            </a:xfrm>
            <a:prstGeom prst="roundRect">
              <a:avLst/>
            </a:prstGeom>
            <a:solidFill>
              <a:srgbClr val="0071CE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/>
                <a:t>Start 2. Fremdsprache oder WPK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2011883" y="5225935"/>
              <a:ext cx="604158" cy="381000"/>
            </a:xfrm>
            <a:prstGeom prst="ellipse">
              <a:avLst/>
            </a:prstGeom>
            <a:solidFill>
              <a:srgbClr val="FF850C"/>
            </a:solidFill>
            <a:ln>
              <a:solidFill>
                <a:srgbClr val="FF85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21" name="Pfeil nach oben 20"/>
          <p:cNvSpPr/>
          <p:nvPr/>
        </p:nvSpPr>
        <p:spPr>
          <a:xfrm>
            <a:off x="1905227" y="2368438"/>
            <a:ext cx="6480000" cy="718457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71CE"/>
          </a:solidFill>
          <a:ln>
            <a:solidFill>
              <a:srgbClr val="FF85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Alle Sekundarabschlüsse I</a:t>
            </a:r>
          </a:p>
          <a:p>
            <a:pPr algn="ctr"/>
            <a:r>
              <a:rPr lang="de-DE" sz="1500" dirty="0"/>
              <a:t>sind möglich</a:t>
            </a:r>
          </a:p>
          <a:p>
            <a:pPr algn="ctr"/>
            <a:endParaRPr lang="de-DE" sz="1400" b="1" dirty="0"/>
          </a:p>
        </p:txBody>
      </p:sp>
      <p:sp>
        <p:nvSpPr>
          <p:cNvPr id="22" name="Abgerundetes Rechteck 21"/>
          <p:cNvSpPr/>
          <p:nvPr/>
        </p:nvSpPr>
        <p:spPr>
          <a:xfrm>
            <a:off x="4083226" y="1763617"/>
            <a:ext cx="2124000" cy="435428"/>
          </a:xfrm>
          <a:prstGeom prst="roundRect">
            <a:avLst/>
          </a:prstGeom>
          <a:solidFill>
            <a:srgbClr val="FF850C"/>
          </a:solidFill>
          <a:ln>
            <a:solidFill>
              <a:srgbClr val="007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Fachoberschule BBS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(Fachhochschulreife)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6261226" y="1768394"/>
            <a:ext cx="2124000" cy="435428"/>
          </a:xfrm>
          <a:prstGeom prst="roundRect">
            <a:avLst/>
          </a:prstGeom>
          <a:solidFill>
            <a:srgbClr val="FF850C"/>
          </a:solidFill>
          <a:ln>
            <a:solidFill>
              <a:srgbClr val="008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Berufsausbildung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1900341" y="1768394"/>
            <a:ext cx="2124000" cy="435428"/>
          </a:xfrm>
          <a:prstGeom prst="roundRect">
            <a:avLst/>
          </a:prstGeom>
          <a:solidFill>
            <a:srgbClr val="FF850C"/>
          </a:solidFill>
          <a:ln>
            <a:solidFill>
              <a:srgbClr val="008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Gymnasiale Oberstufe</a:t>
            </a:r>
          </a:p>
          <a:p>
            <a:pPr algn="ctr"/>
            <a:r>
              <a:rPr lang="de-DE" sz="1200" b="1" dirty="0">
                <a:solidFill>
                  <a:schemeClr val="tx1"/>
                </a:solidFill>
              </a:rPr>
              <a:t>(Abitur)</a:t>
            </a: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3219189" y="365125"/>
            <a:ext cx="8134610" cy="1215985"/>
          </a:xfrm>
        </p:spPr>
        <p:txBody>
          <a:bodyPr/>
          <a:lstStyle/>
          <a:p>
            <a:pPr>
              <a:tabLst>
                <a:tab pos="360363" algn="l"/>
              </a:tabLst>
            </a:pPr>
            <a:r>
              <a:rPr lang="de-DE" b="1" i="1" dirty="0">
                <a:solidFill>
                  <a:srgbClr val="0072D1"/>
                </a:solidFill>
              </a:rPr>
              <a:t>Aufbau der Bonifatiusschule II</a:t>
            </a:r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2341" y="6421479"/>
            <a:ext cx="4114800" cy="365125"/>
          </a:xfrm>
        </p:spPr>
        <p:txBody>
          <a:bodyPr/>
          <a:lstStyle/>
          <a:p>
            <a:r>
              <a:rPr lang="de-DE" dirty="0"/>
              <a:t>www.bonifatiusschule-goettingen.de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315" y="-1"/>
            <a:ext cx="2498685" cy="16553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76" y="1652402"/>
            <a:ext cx="2498123" cy="16504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316" y="3305012"/>
            <a:ext cx="2502104" cy="165026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315" y="4952510"/>
            <a:ext cx="2498684" cy="19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9855" y="365125"/>
            <a:ext cx="6160628" cy="1215985"/>
          </a:xfrm>
        </p:spPr>
        <p:txBody>
          <a:bodyPr/>
          <a:lstStyle/>
          <a:p>
            <a:r>
              <a:rPr lang="de-DE" b="1" i="1" dirty="0">
                <a:solidFill>
                  <a:srgbClr val="0070D0"/>
                </a:solidFill>
              </a:rPr>
              <a:t>Pädagogische Grundsätze an der Bonifatiusschule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842" y="1825625"/>
            <a:ext cx="9033641" cy="435133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Jahrgangsbezogener Unterricht </a:t>
            </a:r>
          </a:p>
          <a:p>
            <a:pPr lvl="0">
              <a:lnSpc>
                <a:spcPct val="15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Klassenlehrerteams</a:t>
            </a:r>
          </a:p>
          <a:p>
            <a:pPr lvl="0">
              <a:lnSpc>
                <a:spcPct val="15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Doppelstundenmodell</a:t>
            </a:r>
          </a:p>
          <a:p>
            <a:pPr lvl="0">
              <a:lnSpc>
                <a:spcPct val="15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Berufsorientierung</a:t>
            </a:r>
          </a:p>
          <a:p>
            <a:pPr lvl="0">
              <a:lnSpc>
                <a:spcPct val="15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Handwerkliche und technische Schwerpunkte schon ab Jg.5</a:t>
            </a:r>
          </a:p>
          <a:p>
            <a:pPr lvl="0">
              <a:lnSpc>
                <a:spcPct val="150000"/>
              </a:lnSpc>
            </a:pPr>
            <a:r>
              <a:rPr lang="de-DE" sz="2400" i="1" dirty="0">
                <a:solidFill>
                  <a:srgbClr val="0070D0"/>
                </a:solidFill>
              </a:rPr>
              <a:t>Methodentraining / </a:t>
            </a:r>
            <a:r>
              <a:rPr lang="de-DE" sz="2400" i="1" dirty="0" err="1">
                <a:solidFill>
                  <a:srgbClr val="0070D0"/>
                </a:solidFill>
              </a:rPr>
              <a:t>DaZ</a:t>
            </a:r>
            <a:r>
              <a:rPr lang="de-DE" sz="2400" i="1" dirty="0">
                <a:solidFill>
                  <a:srgbClr val="0070D0"/>
                </a:solidFill>
              </a:rPr>
              <a:t> / Sprachförderung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62341" y="6421479"/>
            <a:ext cx="4114800" cy="365125"/>
          </a:xfrm>
        </p:spPr>
        <p:txBody>
          <a:bodyPr/>
          <a:lstStyle/>
          <a:p>
            <a:r>
              <a:rPr lang="de-DE" dirty="0"/>
              <a:t>www.bonifatiusschule-goettingen.de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0" b="12634"/>
          <a:stretch/>
        </p:blipFill>
        <p:spPr>
          <a:xfrm>
            <a:off x="9695794" y="0"/>
            <a:ext cx="2496206" cy="30348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4" y="2823690"/>
            <a:ext cx="2498579" cy="18760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r="21810"/>
          <a:stretch/>
        </p:blipFill>
        <p:spPr>
          <a:xfrm>
            <a:off x="9695794" y="4548352"/>
            <a:ext cx="2495695" cy="23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9855" y="365125"/>
            <a:ext cx="8133944" cy="1215985"/>
          </a:xfrm>
        </p:spPr>
        <p:txBody>
          <a:bodyPr/>
          <a:lstStyle/>
          <a:p>
            <a:r>
              <a:rPr lang="de-DE" b="1" i="1" dirty="0">
                <a:solidFill>
                  <a:srgbClr val="0070D0"/>
                </a:solidFill>
              </a:rPr>
              <a:t>Soziales Lernen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962341" y="6421479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2000" dirty="0">
                <a:solidFill>
                  <a:srgbClr val="0070D0"/>
                </a:solidFill>
              </a:rPr>
              <a:t>www.bonifatiusschule-goettingen.de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46841" y="1825625"/>
            <a:ext cx="9356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e-DE" i="1" dirty="0">
              <a:solidFill>
                <a:srgbClr val="0072D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46841" y="1765738"/>
            <a:ext cx="9270884" cy="4563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0072D1"/>
                </a:solidFill>
              </a:rPr>
              <a:t>Schulgottesdienste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0072D1"/>
                </a:solidFill>
              </a:rPr>
              <a:t>Religionssensibler Schulalltag / nach Möglichkeit konfessioneller Religionsunterricht / Islamischer Religionsunterricht 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0072D1"/>
                </a:solidFill>
              </a:rPr>
              <a:t>Streitschlichter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0072D1"/>
                </a:solidFill>
              </a:rPr>
              <a:t>Gewaltprävention / </a:t>
            </a:r>
            <a:r>
              <a:rPr lang="de-DE" i="1" dirty="0" err="1">
                <a:solidFill>
                  <a:srgbClr val="0072D1"/>
                </a:solidFill>
              </a:rPr>
              <a:t>Busscout</a:t>
            </a:r>
            <a:r>
              <a:rPr lang="de-DE" i="1" dirty="0">
                <a:solidFill>
                  <a:srgbClr val="0072D1"/>
                </a:solidFill>
              </a:rPr>
              <a:t> Ausbildung</a:t>
            </a:r>
          </a:p>
          <a:p>
            <a:pPr>
              <a:lnSpc>
                <a:spcPct val="150000"/>
              </a:lnSpc>
            </a:pPr>
            <a:r>
              <a:rPr lang="de-DE" i="1" dirty="0" err="1">
                <a:solidFill>
                  <a:srgbClr val="0072D1"/>
                </a:solidFill>
              </a:rPr>
              <a:t>Compassion</a:t>
            </a:r>
            <a:r>
              <a:rPr lang="de-DE" i="1" dirty="0">
                <a:solidFill>
                  <a:srgbClr val="0072D1"/>
                </a:solidFill>
              </a:rPr>
              <a:t>, </a:t>
            </a:r>
            <a:r>
              <a:rPr lang="de-DE" i="1" dirty="0" err="1">
                <a:solidFill>
                  <a:srgbClr val="0072D1"/>
                </a:solidFill>
              </a:rPr>
              <a:t>JuLeiCa</a:t>
            </a:r>
            <a:r>
              <a:rPr lang="de-DE" i="1" dirty="0">
                <a:solidFill>
                  <a:srgbClr val="0072D1"/>
                </a:solidFill>
              </a:rPr>
              <a:t>, Hilfsaktionen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rgbClr val="0072D1"/>
                </a:solidFill>
              </a:rPr>
              <a:t>Projekte, Feste und Klassenfahrten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20818" r="18640"/>
          <a:stretch/>
        </p:blipFill>
        <p:spPr>
          <a:xfrm>
            <a:off x="9702568" y="0"/>
            <a:ext cx="2489432" cy="16936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68" y="1547392"/>
            <a:ext cx="2488324" cy="180494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 b="5874"/>
          <a:stretch/>
        </p:blipFill>
        <p:spPr>
          <a:xfrm>
            <a:off x="9702568" y="3290977"/>
            <a:ext cx="2489432" cy="16777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r="12802" b="36303"/>
          <a:stretch/>
        </p:blipFill>
        <p:spPr>
          <a:xfrm>
            <a:off x="9702568" y="4968703"/>
            <a:ext cx="2489432" cy="188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DE5E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19189" y="365125"/>
            <a:ext cx="8134610" cy="1215985"/>
          </a:xfrm>
        </p:spPr>
        <p:txBody>
          <a:bodyPr/>
          <a:lstStyle/>
          <a:p>
            <a:r>
              <a:rPr lang="de-DE" b="1" i="1" dirty="0">
                <a:solidFill>
                  <a:srgbClr val="0070D0"/>
                </a:solidFill>
              </a:rPr>
              <a:t>Stundenplan einer 5. Klasse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1438152"/>
              </p:ext>
            </p:extLst>
          </p:nvPr>
        </p:nvGraphicFramePr>
        <p:xfrm>
          <a:off x="1342372" y="1762560"/>
          <a:ext cx="7300586" cy="441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9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02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Montag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Dienstag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Mittwoch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Donnerstag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Freitag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2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Erdkunde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  <a:r>
                        <a:rPr lang="de-DE" baseline="0" dirty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2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Physik/</a:t>
                      </a:r>
                      <a:r>
                        <a:rPr lang="de-DE" dirty="0" err="1"/>
                        <a:t>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Physik/</a:t>
                      </a:r>
                      <a:r>
                        <a:rPr lang="de-DE" dirty="0" err="1"/>
                        <a:t>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2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HWTG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Sport/</a:t>
                      </a:r>
                      <a:r>
                        <a:rPr lang="de-DE" dirty="0" err="1"/>
                        <a:t>Schwi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2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Informatik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HWTG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Sport/</a:t>
                      </a:r>
                      <a:r>
                        <a:rPr lang="de-DE" dirty="0" err="1"/>
                        <a:t>Schwi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260">
                <a:tc grid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Mittagspause - Mittagessen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260">
                <a:tc gridSpan="6">
                  <a:txBody>
                    <a:bodyPr/>
                    <a:lstStyle/>
                    <a:p>
                      <a:pPr algn="ctr"/>
                      <a:r>
                        <a:rPr lang="de-DE"/>
                        <a:t>Offene</a:t>
                      </a:r>
                      <a:r>
                        <a:rPr lang="de-DE" baseline="0"/>
                        <a:t> Ganztagsangebote/AGs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hteckige Legende 7"/>
          <p:cNvSpPr/>
          <p:nvPr/>
        </p:nvSpPr>
        <p:spPr>
          <a:xfrm>
            <a:off x="523641" y="5177895"/>
            <a:ext cx="1867378" cy="467752"/>
          </a:xfrm>
          <a:prstGeom prst="wedgeRectCallout">
            <a:avLst>
              <a:gd name="adj1" fmla="val 40582"/>
              <a:gd name="adj2" fmla="val -295365"/>
            </a:avLst>
          </a:prstGeom>
          <a:solidFill>
            <a:srgbClr val="FF8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6. Deutschstunde </a:t>
            </a:r>
          </a:p>
        </p:txBody>
      </p:sp>
      <p:sp>
        <p:nvSpPr>
          <p:cNvPr id="9" name="Rechteckige Legende 8"/>
          <p:cNvSpPr/>
          <p:nvPr/>
        </p:nvSpPr>
        <p:spPr>
          <a:xfrm>
            <a:off x="87546" y="1661937"/>
            <a:ext cx="2124712" cy="507702"/>
          </a:xfrm>
          <a:prstGeom prst="wedgeRectCallout">
            <a:avLst>
              <a:gd name="adj1" fmla="val 44174"/>
              <a:gd name="adj2" fmla="val 88984"/>
            </a:avLst>
          </a:prstGeom>
          <a:solidFill>
            <a:srgbClr val="FF8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Klassenlehrerstunde</a:t>
            </a:r>
          </a:p>
        </p:txBody>
      </p:sp>
      <p:sp>
        <p:nvSpPr>
          <p:cNvPr id="11" name="Rechteckige Legende 10"/>
          <p:cNvSpPr/>
          <p:nvPr/>
        </p:nvSpPr>
        <p:spPr>
          <a:xfrm>
            <a:off x="6424640" y="5487993"/>
            <a:ext cx="2548170" cy="868357"/>
          </a:xfrm>
          <a:prstGeom prst="wedgeRectCallout">
            <a:avLst>
              <a:gd name="adj1" fmla="val -33757"/>
              <a:gd name="adj2" fmla="val -105448"/>
            </a:avLst>
          </a:prstGeom>
          <a:solidFill>
            <a:srgbClr val="FF8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Hauswirtschaft, Werken, Textiles Gestalten im Rotationsmodell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962341" y="642147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sz="2000" dirty="0">
                <a:solidFill>
                  <a:srgbClr val="0070D0"/>
                </a:solidFill>
              </a:rPr>
              <a:t>www.bonifatiusschule-goettingen.de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50" y="0"/>
            <a:ext cx="2489850" cy="165107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3687" r="1"/>
          <a:stretch/>
        </p:blipFill>
        <p:spPr>
          <a:xfrm>
            <a:off x="9700330" y="3281235"/>
            <a:ext cx="2496206" cy="14418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2634" r="20965"/>
          <a:stretch/>
        </p:blipFill>
        <p:spPr>
          <a:xfrm>
            <a:off x="9700330" y="4723075"/>
            <a:ext cx="2491670" cy="213492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50" y="1631709"/>
            <a:ext cx="2489850" cy="1649526"/>
          </a:xfrm>
          <a:prstGeom prst="rect">
            <a:avLst/>
          </a:prstGeom>
        </p:spPr>
      </p:pic>
      <p:sp>
        <p:nvSpPr>
          <p:cNvPr id="15" name="Rechteckige Legende 14"/>
          <p:cNvSpPr/>
          <p:nvPr/>
        </p:nvSpPr>
        <p:spPr>
          <a:xfrm>
            <a:off x="6802592" y="3069882"/>
            <a:ext cx="2304832" cy="370263"/>
          </a:xfrm>
          <a:prstGeom prst="wedgeRectCallout">
            <a:avLst>
              <a:gd name="adj1" fmla="val -33757"/>
              <a:gd name="adj2" fmla="val -105448"/>
            </a:avLst>
          </a:prstGeom>
          <a:solidFill>
            <a:srgbClr val="FF8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Doppelstundenprinzip</a:t>
            </a:r>
          </a:p>
        </p:txBody>
      </p:sp>
    </p:spTree>
    <p:extLst>
      <p:ext uri="{BB962C8B-B14F-4D97-AF65-F5344CB8AC3E}">
        <p14:creationId xmlns:p14="http://schemas.microsoft.com/office/powerpoint/2010/main" val="73783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38">
        <p14:prism/>
      </p:transition>
    </mc:Choice>
    <mc:Fallback xmlns="">
      <p:transition spd="slow" advClick="0" advTm="9038">
        <p:fade/>
      </p:transition>
    </mc:Fallback>
  </mc:AlternateContent>
</p:sld>
</file>

<file path=ppt/theme/theme1.xml><?xml version="1.0" encoding="utf-8"?>
<a:theme xmlns:a="http://schemas.openxmlformats.org/drawingml/2006/main" name="Bon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541</Words>
  <Application>Microsoft Office PowerPoint</Application>
  <PresentationFormat>Breitbild</PresentationFormat>
  <Paragraphs>141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Boni</vt:lpstr>
      <vt:lpstr>Ihre Oberschule im Herzen der Stadt</vt:lpstr>
      <vt:lpstr>PowerPoint-Präsentation</vt:lpstr>
      <vt:lpstr>PowerPoint-Präsentation</vt:lpstr>
      <vt:lpstr>Vorteile</vt:lpstr>
      <vt:lpstr>Organisationsformen</vt:lpstr>
      <vt:lpstr>Aufbau der Bonifatiusschule II</vt:lpstr>
      <vt:lpstr>Pädagogische Grundsätze an der Bonifatiusschule II</vt:lpstr>
      <vt:lpstr>Soziales Lernen</vt:lpstr>
      <vt:lpstr>Stundenplan einer 5. Klasse</vt:lpstr>
      <vt:lpstr>Schul(all)tag</vt:lpstr>
      <vt:lpstr> Info – Termine </vt:lpstr>
      <vt:lpstr>   Anmeldung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Danger</dc:creator>
  <cp:lastModifiedBy>Sebastian Haupt</cp:lastModifiedBy>
  <cp:revision>222</cp:revision>
  <dcterms:created xsi:type="dcterms:W3CDTF">2014-02-19T19:48:43Z</dcterms:created>
  <dcterms:modified xsi:type="dcterms:W3CDTF">2026-03-09T11:26:12Z</dcterms:modified>
</cp:coreProperties>
</file>